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48"/>
    <p:restoredTop sz="78638"/>
  </p:normalViewPr>
  <p:slideViewPr>
    <p:cSldViewPr snapToGrid="0" snapToObjects="1">
      <p:cViewPr varScale="1">
        <p:scale>
          <a:sx n="64" d="100"/>
          <a:sy n="64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第3章讨论的是环境是可观察的、确定的、已知的，问题的解是一个行动序列。本章讨论不受环境性质约束的问题。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</a:t>
            </a:r>
            <a:r>
              <a:rPr baseline="31999"/>
              <a:t>N</a:t>
            </a:r>
            <a:r>
              <a:t>个信念状态：类似于求幂集合，有N个状态，任意个N的状态的子集都是可能存在的集合。</a:t>
            </a:r>
          </a:p>
          <a:p>
            <a:r>
              <a:t>路径耗散：因为吸尘器不知道自己处于什么状态，那么一个状态到另一个状态耗散值是否相同？如果不同很麻烦，不知道处于何种状态的话，就无法计算。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（a）确定的：指的是动作是确定的；环境还是无观察的。</a:t>
            </a:r>
          </a:p>
          <a:p>
            <a:r>
              <a:t>（b）动作是不确定的，滑可能导致未移动。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</a:t>
            </a:r>
            <a:r>
              <a:rPr baseline="31999"/>
              <a:t>8</a:t>
            </a:r>
            <a:r>
              <a:t>=256种可能的信念状态中只有12个信念状态是可达的。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类似于树搜索改进为图搜索，初始信念状态可能太大，考虑解决办法</a:t>
            </a:r>
            <a:r>
              <a:rPr dirty="0"/>
              <a:t>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部分可观察的：指的是吸尘器可以知道自己在哪个位置；可以感知当前位置是否有垃圾；但不知道其他方格中的垃圾。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两幅图都是初始状态为(A, Dirty)，因此符合的是状态1和3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接下来我们再看一些不确定的特例：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4" name="Shape 3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即我们只考虑可安全搜索的，没有死胡同。</a:t>
            </a:r>
          </a:p>
          <a:p>
            <a:r>
              <a:t>与脱机搜索的区别：尝试完一个状态的所有动作之后，脱机搜索删除此状态；联机搜索需要回溯，直到没有可回溯的状态。如图4.19，解释一下需要回溯。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更新H(s)的过程：</a:t>
            </a:r>
          </a:p>
          <a:p>
            <a:r>
              <a:t>2走到2更新为3：走到2，发现是2 ，即估计右边那个3是目标。而从圈3走到右边3需要3步，所以更新为圈3；</a:t>
            </a:r>
          </a:p>
          <a:p>
            <a:r>
              <a:t>2走到3更新为4：走到3，发现是3，即估计右边那个3是目标。而从圈4走到右边3需要4步，不能直接往右走到3，得经过阴影3才行，所以更新为4。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h(n)=3+4+2+3+2+2+1=17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都要参照第5页ppt讲解。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随机爬山法：有时可能找到全局最大值，如图：</a:t>
            </a:r>
          </a:p>
        </p:txBody>
      </p:sp>
    </p:spTree>
    <p:extLst>
      <p:ext uri="{BB962C8B-B14F-4D97-AF65-F5344CB8AC3E}">
        <p14:creationId xmlns:p14="http://schemas.microsoft.com/office/powerpoint/2010/main" val="521996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是爬山法和纯粹的随机行走的结合：</a:t>
            </a:r>
          </a:p>
          <a:p>
            <a:r>
              <a:t>爬山法不完备，从不下山，可能卡在局部极大值上；</a:t>
            </a:r>
          </a:p>
          <a:p>
            <a:r>
              <a:t>纯粹的随机行走完备的，但效率极低。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状态可以用8×log28=24bits表示：一共8列，每列用一个1-8的数字表示皇后所在的位置。那么1-8一共8个数字，需要三位二进制表示。所以是8*3=24位。</a:t>
            </a:r>
          </a:p>
          <a:p>
            <a:r>
              <a:t>28：7+6+5+4+3+2+1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不互相攻击的皇后对数为23: 6+5+4+3+3+2=23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循环解：先Suck，到State5；接着Right，如果到State5则还是Right，否则（到State6）Suck。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无观察的搜索的用处：	1. 昂贵的传感器；</a:t>
            </a:r>
          </a:p>
          <a:p>
            <a:r>
              <a:t>		2. 医生会首先使用广谱的抗生素，以防病情加重；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6211887"/>
            <a:ext cx="2987675" cy="726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800" b="0">
                <a:solidFill>
                  <a:srgbClr val="FFFF00"/>
                </a:solidFill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计算机科学与技术学院</a:t>
            </a:r>
          </a:p>
          <a:p>
            <a:pPr algn="ctr">
              <a:defRPr sz="1800" b="0">
                <a:solidFill>
                  <a:srgbClr val="FFFF00"/>
                </a:solidFill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吕  帅</a:t>
            </a: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1.jpeg" descr="C:\Users\Administrator\Desktop\图片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8236336" y="6302692"/>
            <a:ext cx="450464" cy="472441"/>
          </a:xfrm>
          <a:prstGeom prst="rect">
            <a:avLst/>
          </a:prstGeom>
        </p:spPr>
        <p:txBody>
          <a:bodyPr/>
          <a:lstStyle>
            <a:lvl1pPr algn="r">
              <a:defRPr sz="2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.jpeg" descr="C:\Users\Administrator\Desktop\图片1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6513" y="0"/>
            <a:ext cx="9144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323850" y="6308725"/>
            <a:ext cx="2542541" cy="51054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计算机科学与工程</a:t>
            </a:r>
          </a:p>
        </p:txBody>
      </p:sp>
      <p:sp>
        <p:nvSpPr>
          <p:cNvPr id="4" name="Shape 4"/>
          <p:cNvSpPr/>
          <p:nvPr/>
        </p:nvSpPr>
        <p:spPr>
          <a:xfrm>
            <a:off x="0" y="6211887"/>
            <a:ext cx="2987675" cy="726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800" b="0">
                <a:solidFill>
                  <a:srgbClr val="FFFF00"/>
                </a:solidFill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计算机科学与技术学院</a:t>
            </a:r>
          </a:p>
          <a:p>
            <a:pPr algn="ctr">
              <a:defRPr sz="1800" b="0">
                <a:solidFill>
                  <a:srgbClr val="FFFF00"/>
                </a:solidFill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吕  帅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6553200" y="6382216"/>
            <a:ext cx="330161" cy="3133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3812523.jpeg" descr="C:\Documents and Settings\Administrator\桌面\38125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12" y="5291137"/>
            <a:ext cx="2195513" cy="1566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916112"/>
            <a:ext cx="9105900" cy="281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body" sz="quarter" idx="4294967295"/>
          </p:nvPr>
        </p:nvSpPr>
        <p:spPr>
          <a:xfrm>
            <a:off x="-1" y="2860675"/>
            <a:ext cx="9144002" cy="98905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  <a:spcBef>
                <a:spcPts val="900"/>
              </a:spcBef>
              <a:buSzTx/>
              <a:buNone/>
              <a:defRPr sz="4000" b="1">
                <a:solidFill>
                  <a:srgbClr val="FFFF00"/>
                </a:solidFill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第</a:t>
            </a:r>
            <a:r>
              <a:t>4</a:t>
            </a:r>
            <a:r>
              <a:rPr b="0">
                <a:latin typeface="宋体"/>
                <a:ea typeface="宋体"/>
                <a:cs typeface="宋体"/>
                <a:sym typeface="宋体"/>
              </a:rPr>
              <a:t>章 非经典搜索</a:t>
            </a:r>
          </a:p>
        </p:txBody>
      </p:sp>
      <p:sp>
        <p:nvSpPr>
          <p:cNvPr id="134" name="Shape 134"/>
          <p:cNvSpPr/>
          <p:nvPr/>
        </p:nvSpPr>
        <p:spPr>
          <a:xfrm>
            <a:off x="2195512" y="254317"/>
            <a:ext cx="655320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4400" b="0">
                <a:solidFill>
                  <a:srgbClr val="FF0000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人工智能基础</a:t>
            </a:r>
          </a:p>
        </p:txBody>
      </p:sp>
      <p:sp>
        <p:nvSpPr>
          <p:cNvPr id="135" name="Shape 135"/>
          <p:cNvSpPr/>
          <p:nvPr/>
        </p:nvSpPr>
        <p:spPr>
          <a:xfrm>
            <a:off x="2916237" y="5749925"/>
            <a:ext cx="3960813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计算机科学与技术学院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8399018" y="6301743"/>
            <a:ext cx="287782" cy="4743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爬山法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76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1196638"/>
            <a:ext cx="9166225" cy="5205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爬山法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buChar char="•"/>
              <a:defRPr sz="316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3.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八皇后问题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图</a:t>
            </a:r>
            <a:r>
              <a:t>4.3(a)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的状态</a:t>
            </a:r>
            <a:r>
              <a:t>h=17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，该图中还标出了它的所有邻近状态</a:t>
            </a:r>
            <a:r>
              <a:t>h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值，最优的邻近状态</a:t>
            </a:r>
            <a:r>
              <a:t>h=12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图</a:t>
            </a:r>
            <a:r>
              <a:t>4.3(b)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的状态</a:t>
            </a:r>
            <a:r>
              <a:t>h=1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，对应了一个局部极小值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如果多个邻近状态</a:t>
            </a:r>
            <a:r>
              <a:t>h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值均为最小值，随机选择一个邻近状态进行扩展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爬山法也称</a:t>
            </a:r>
            <a:r>
              <a:rPr>
                <a:solidFill>
                  <a:srgbClr val="FF0000"/>
                </a:solidFill>
                <a:latin typeface="宋体"/>
                <a:ea typeface="宋体"/>
                <a:cs typeface="宋体"/>
                <a:sym typeface="宋体"/>
              </a:rPr>
              <a:t>贪婪局部搜索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，只选择当前状态的最佳邻近状态，而不考虑全局情况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图</a:t>
            </a:r>
            <a:r>
              <a:t>4.3(a)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的状态只需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步就能到达图</a:t>
            </a:r>
            <a:r>
              <a:t>4.3(b)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的状态</a:t>
            </a:r>
          </a:p>
        </p:txBody>
      </p:sp>
      <p:sp>
        <p:nvSpPr>
          <p:cNvPr id="182" name="Shape 182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爬山法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4294967295"/>
          </p:nvPr>
        </p:nvSpPr>
        <p:spPr>
          <a:xfrm>
            <a:off x="9744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 dirty="0" err="1">
                <a:latin typeface="+mn-lt"/>
                <a:ea typeface="宋体"/>
                <a:cs typeface="+mn-cs"/>
                <a:sym typeface="宋体"/>
              </a:rPr>
              <a:t>爬山法经常陷入困境</a:t>
            </a:r>
            <a:endParaRPr dirty="0">
              <a:latin typeface="+mn-lt"/>
              <a:ea typeface="宋体"/>
              <a:cs typeface="+mn-cs"/>
              <a:sym typeface="宋体"/>
            </a:endParaRP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+mn-lt"/>
                <a:ea typeface="宋体"/>
                <a:cs typeface="+mn-cs"/>
                <a:sym typeface="宋体"/>
              </a:rPr>
              <a:t>山顶</a:t>
            </a:r>
            <a:endParaRPr dirty="0">
              <a:latin typeface="+mn-lt"/>
              <a:ea typeface="宋体"/>
              <a:cs typeface="+mn-cs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 err="1">
                <a:latin typeface="+mn-lt"/>
                <a:ea typeface="宋体"/>
                <a:cs typeface="+mn-cs"/>
                <a:sym typeface="宋体"/>
              </a:rPr>
              <a:t>单个局部极大值-上页的图</a:t>
            </a:r>
            <a:r>
              <a:rPr dirty="0">
                <a:latin typeface="+mn-lt"/>
                <a:ea typeface="宋体"/>
                <a:cs typeface="+mn-cs"/>
                <a:sym typeface="宋体"/>
              </a:rPr>
              <a:t>(b)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+mn-lt"/>
                <a:ea typeface="宋体"/>
                <a:cs typeface="+mn-cs"/>
                <a:sym typeface="宋体"/>
              </a:rPr>
              <a:t>山脊</a:t>
            </a:r>
            <a:endParaRPr dirty="0">
              <a:latin typeface="+mn-lt"/>
              <a:ea typeface="宋体"/>
              <a:cs typeface="+mn-cs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 err="1">
                <a:latin typeface="+mn-lt"/>
                <a:ea typeface="宋体"/>
                <a:cs typeface="+mn-cs"/>
                <a:sym typeface="宋体"/>
              </a:rPr>
              <a:t>连续局部极大值</a:t>
            </a:r>
            <a:endParaRPr dirty="0">
              <a:latin typeface="+mn-lt"/>
              <a:ea typeface="宋体"/>
              <a:cs typeface="+mn-cs"/>
              <a:sym typeface="宋体"/>
            </a:endParaRP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+mn-lt"/>
                <a:ea typeface="宋体"/>
                <a:cs typeface="+mn-cs"/>
                <a:sym typeface="宋体"/>
              </a:rPr>
              <a:t>高原</a:t>
            </a:r>
            <a:r>
              <a:rPr dirty="0">
                <a:latin typeface="+mn-lt"/>
                <a:cs typeface="+mn-cs"/>
              </a:rPr>
              <a:t>/</a:t>
            </a:r>
            <a:r>
              <a:rPr dirty="0" err="1">
                <a:latin typeface="+mn-lt"/>
                <a:ea typeface="宋体"/>
                <a:cs typeface="+mn-cs"/>
                <a:sym typeface="宋体"/>
              </a:rPr>
              <a:t>平原</a:t>
            </a:r>
            <a:endParaRPr dirty="0">
              <a:latin typeface="+mn-lt"/>
              <a:ea typeface="宋体"/>
              <a:cs typeface="+mn-cs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lang="zh-CN" altLang="en-US" dirty="0">
                <a:latin typeface="+mn-lt"/>
                <a:ea typeface="宋体"/>
                <a:cs typeface="+mn-cs"/>
                <a:sym typeface="宋体"/>
              </a:rPr>
              <a:t>平的</a:t>
            </a:r>
            <a:r>
              <a:rPr dirty="0" err="1">
                <a:latin typeface="+mn-lt"/>
                <a:ea typeface="宋体"/>
                <a:cs typeface="+mn-cs"/>
                <a:sym typeface="宋体"/>
              </a:rPr>
              <a:t>局部极大值，发生侧向移动</a:t>
            </a:r>
            <a:endParaRPr dirty="0">
              <a:latin typeface="+mn-lt"/>
              <a:ea typeface="宋体"/>
              <a:cs typeface="+mn-cs"/>
              <a:sym typeface="宋体"/>
            </a:endParaRPr>
          </a:p>
          <a:p>
            <a:pPr marL="1600200" lvl="3" indent="-228600">
              <a:spcBef>
                <a:spcPts val="0"/>
              </a:spcBef>
              <a:defRPr sz="2000">
                <a:solidFill>
                  <a:srgbClr val="FF0000"/>
                </a:solidFill>
              </a:defRPr>
            </a:pPr>
            <a:r>
              <a:rPr dirty="0" err="1">
                <a:latin typeface="+mn-lt"/>
                <a:ea typeface="宋体"/>
                <a:cs typeface="+mn-cs"/>
                <a:sym typeface="宋体"/>
              </a:rPr>
              <a:t>侧向移动</a:t>
            </a:r>
            <a:r>
              <a:rPr dirty="0" err="1">
                <a:solidFill>
                  <a:srgbClr val="000000"/>
                </a:solidFill>
                <a:latin typeface="+mn-lt"/>
                <a:ea typeface="宋体"/>
                <a:cs typeface="+mn-cs"/>
                <a:sym typeface="宋体"/>
              </a:rPr>
              <a:t>：最佳邻近结点与当前结点的目标函数值相同</a:t>
            </a:r>
            <a:endParaRPr dirty="0">
              <a:solidFill>
                <a:srgbClr val="000000"/>
              </a:solidFill>
              <a:latin typeface="+mn-lt"/>
              <a:ea typeface="宋体"/>
              <a:cs typeface="+mn-cs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 err="1">
                <a:latin typeface="+mn-lt"/>
                <a:ea typeface="宋体"/>
                <a:cs typeface="+mn-cs"/>
                <a:sym typeface="宋体"/>
              </a:rPr>
              <a:t>山肩-可能找到全局最大值</a:t>
            </a:r>
            <a:endParaRPr dirty="0">
              <a:latin typeface="+mn-lt"/>
              <a:ea typeface="宋体"/>
              <a:cs typeface="+mn-cs"/>
              <a:sym typeface="宋体"/>
            </a:endParaRP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87" name="屏幕快照 2021-12-12 21.51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855" y="1323553"/>
            <a:ext cx="3537968" cy="315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爬山法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buChar char="•"/>
              <a:defRPr sz="3168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爬山法的变形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随机爬山法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1131569" lvl="2" indent="-226313" defTabSz="905255">
              <a:spcBef>
                <a:spcPts val="0"/>
              </a:spcBef>
              <a:defRPr sz="2376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随机选择邻近状态（概率与陡峭程度有关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，有可能找到全局最大值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首选爬山法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1131569" lvl="2" indent="-226313" defTabSz="905255">
              <a:spcBef>
                <a:spcPts val="0"/>
              </a:spcBef>
              <a:defRPr sz="2376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随机生成邻近状态，直到生成一个优于当前状态的邻近状态（适用于后继节点很多的时候，比如上千个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 dirty="0">
                <a:latin typeface="宋体"/>
                <a:ea typeface="宋体"/>
                <a:cs typeface="宋体"/>
                <a:sym typeface="宋体"/>
              </a:rPr>
              <a:t>随机重启爬山法-完备性接近于1，之前的都不完备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（只有全局最大值才是目标）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1131569" lvl="2" indent="-226313" defTabSz="905255">
              <a:spcBef>
                <a:spcPts val="0"/>
              </a:spcBef>
              <a:defRPr sz="2376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随机生成初始状态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爬山法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随机重启爬山法的效率分析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完备性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接近</a:t>
            </a:r>
            <a:r>
              <a:t>100%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，因为最终会生成目标状态作为初始状态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随机八皇后问题的搜索步骤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某些初始状态，爬山法只能达到局部最大值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随机八皇后问题，爬山法的成功率</a:t>
            </a:r>
            <a:r>
              <a:t>p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≈</a:t>
            </a:r>
            <a:r>
              <a:t>14%</a:t>
            </a:r>
          </a:p>
          <a:p>
            <a:pPr marL="1600200" lvl="3" indent="-228600">
              <a:spcBef>
                <a:spcPts val="0"/>
              </a:spcBef>
              <a:defRPr sz="20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成功：平均约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步；失败：平均约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步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重启次数的期望：约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次（</a:t>
            </a:r>
            <a:r>
              <a:t>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次失败</a:t>
            </a:r>
            <a:r>
              <a:t>+1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次成功）</a:t>
            </a:r>
          </a:p>
          <a:p>
            <a:pPr marL="1600200" lvl="3" indent="-228600">
              <a:spcBef>
                <a:spcPts val="0"/>
              </a:spcBef>
              <a:defRPr sz="20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平均约</a:t>
            </a:r>
            <a:r>
              <a:t>6*3+4=22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步</a:t>
            </a:r>
          </a:p>
          <a:p>
            <a:pPr marL="1600200" lvl="3" indent="-228600">
              <a:spcBef>
                <a:spcPts val="0"/>
              </a:spcBef>
              <a:defRPr sz="20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对于包含</a:t>
            </a:r>
            <a:r>
              <a:t>8</a:t>
            </a:r>
            <a:r>
              <a:rPr baseline="30000"/>
              <a:t>8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≈</a:t>
            </a:r>
            <a:r>
              <a:t>1700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万个状态的状态空间搜索是不坏的结果</a:t>
            </a:r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爬山法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buChar char="•"/>
              <a:defRPr sz="316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带侧向移动的随机重启爬山法的效率分析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随机八皇后问题的搜索步骤</a:t>
            </a:r>
          </a:p>
          <a:p>
            <a:pPr marL="1131569" lvl="2" indent="-226313" defTabSz="905255">
              <a:spcBef>
                <a:spcPts val="0"/>
              </a:spcBef>
              <a:defRPr sz="23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随机八皇后问题，设定允许最多连续侧向移动</a:t>
            </a:r>
            <a:r>
              <a:t>100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次，爬山法的成功率</a:t>
            </a:r>
            <a:r>
              <a:t>p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≈</a:t>
            </a:r>
            <a:r>
              <a:t>94%</a:t>
            </a:r>
          </a:p>
          <a:p>
            <a:pPr marL="1584197" lvl="3" indent="-226313" defTabSz="905255">
              <a:spcBef>
                <a:spcPts val="0"/>
              </a:spcBef>
              <a:defRPr sz="1979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成功：平均约</a:t>
            </a:r>
            <a:r>
              <a:t>21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步；失败：平均约</a:t>
            </a:r>
            <a:r>
              <a:t>64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步</a:t>
            </a:r>
          </a:p>
          <a:p>
            <a:pPr marL="1131569" lvl="2" indent="-226313" defTabSz="905255">
              <a:spcBef>
                <a:spcPts val="0"/>
              </a:spcBef>
              <a:defRPr sz="23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重启次数的期望：</a:t>
            </a:r>
            <a:r>
              <a:t>1/p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≈</a:t>
            </a:r>
            <a:r>
              <a:t>1.06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次</a:t>
            </a:r>
          </a:p>
          <a:p>
            <a:pPr marL="1584197" lvl="3" indent="-226313" defTabSz="905255">
              <a:spcBef>
                <a:spcPts val="0"/>
              </a:spcBef>
              <a:defRPr sz="1979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平均约</a:t>
            </a:r>
            <a:r>
              <a:t>1*21+0.06/0.94*64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≈</a:t>
            </a:r>
            <a:r>
              <a:t>25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步</a:t>
            </a:r>
          </a:p>
          <a:p>
            <a:pPr marL="1131569" lvl="2" indent="-226313" defTabSz="905255">
              <a:spcBef>
                <a:spcPts val="0"/>
              </a:spcBef>
              <a:defRPr sz="23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随机重启爬山法是有效的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t>300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万皇后问题，随机重启爬山法的求解时间不超过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分钟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模拟退火搜索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模拟退火搜索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来源于统计物理学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是爬山法和纯粹的随机行走的结合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退火：在冶金中，用于增强金属和玻璃的韧性或硬度，先把它们加热到高温再让它们逐渐冷却的过程，能使材料到达低能量的结晶态</a:t>
            </a:r>
          </a:p>
        </p:txBody>
      </p:sp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模拟退火搜索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4294967295"/>
          </p:nvPr>
        </p:nvSpPr>
        <p:spPr>
          <a:xfrm>
            <a:off x="355600" y="1600200"/>
            <a:ext cx="8426613" cy="4525963"/>
          </a:xfrm>
          <a:prstGeom prst="rect">
            <a:avLst/>
          </a:prstGeom>
        </p:spPr>
        <p:txBody>
          <a:bodyPr/>
          <a:lstStyle/>
          <a:p>
            <a:pPr marL="332613" indent="-332613" defTabSz="886968">
              <a:buChar char="•"/>
              <a:defRPr sz="3104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模拟退火搜索</a:t>
            </a:r>
          </a:p>
          <a:p>
            <a:pPr marL="720661" lvl="1" indent="-277177" defTabSz="886968">
              <a:spcBef>
                <a:spcPts val="0"/>
              </a:spcBef>
              <a:defRPr sz="271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类似想要乒乓球掉落在高低不平的平面的最深缝隙</a:t>
            </a:r>
          </a:p>
          <a:p>
            <a:pPr marL="1108710" lvl="2" indent="-221742" defTabSz="886968">
              <a:spcBef>
                <a:spcPts val="0"/>
              </a:spcBef>
              <a:defRPr sz="232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如果只允许乒乓球滚动，可能会到达局部极小值</a:t>
            </a:r>
          </a:p>
          <a:p>
            <a:pPr marL="1108710" lvl="2" indent="-221742" defTabSz="886968">
              <a:spcBef>
                <a:spcPts val="0"/>
              </a:spcBef>
              <a:defRPr sz="232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晃动平面，可以使得乒乓球弹出局部极小值</a:t>
            </a:r>
          </a:p>
          <a:p>
            <a:pPr marL="1108710" lvl="2" indent="-221742" defTabSz="886968">
              <a:spcBef>
                <a:spcPts val="0"/>
              </a:spcBef>
              <a:defRPr sz="232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需要控制晃动幅度：晃动足够大让其弹出局部极小值，足够小让其无法弹出全局最小值</a:t>
            </a:r>
          </a:p>
          <a:p>
            <a:pPr marL="720661" lvl="1" indent="-277177" defTabSz="886968">
              <a:spcBef>
                <a:spcPts val="0"/>
              </a:spcBef>
              <a:defRPr sz="271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模拟退火</a:t>
            </a:r>
          </a:p>
          <a:p>
            <a:pPr marL="1108710" lvl="2" indent="-221742" defTabSz="886968">
              <a:spcBef>
                <a:spcPts val="0"/>
              </a:spcBef>
              <a:defRPr sz="232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先高温加热：猛烈晃动</a:t>
            </a:r>
          </a:p>
          <a:p>
            <a:pPr marL="1108710" lvl="2" indent="-221742" defTabSz="886968">
              <a:spcBef>
                <a:spcPts val="0"/>
              </a:spcBef>
              <a:defRPr sz="232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再逐渐降温：逐渐降低晃动强度</a:t>
            </a:r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模拟退火搜索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4294967295"/>
          </p:nvPr>
        </p:nvSpPr>
        <p:spPr>
          <a:xfrm>
            <a:off x="420687" y="968223"/>
            <a:ext cx="8229601" cy="4525964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模拟退火搜索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>
                <a:latin typeface="宋体"/>
                <a:ea typeface="宋体"/>
                <a:cs typeface="宋体"/>
                <a:sym typeface="宋体"/>
              </a:rPr>
              <a:t>后继状态的目标函数值更优，则接受，否则以小于</a:t>
            </a:r>
            <a:r>
              <a:rPr dirty="0"/>
              <a:t>1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的概率接受</a:t>
            </a:r>
          </a:p>
          <a:p>
            <a:pPr marL="742950" lvl="1" indent="-285750">
              <a:spcBef>
                <a:spcPts val="0"/>
              </a:spcBef>
              <a:defRPr sz="2800">
                <a:latin typeface="宋体"/>
                <a:ea typeface="宋体"/>
                <a:cs typeface="宋体"/>
                <a:sym typeface="宋体"/>
              </a:defRPr>
            </a:pPr>
            <a:r>
              <a:rPr dirty="0" err="1"/>
              <a:t>如果移动导致状态变坏，概率则呈指数下降</a:t>
            </a:r>
            <a:r>
              <a:rPr dirty="0"/>
              <a:t>。</a:t>
            </a: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16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3" y="2894301"/>
            <a:ext cx="9144001" cy="3625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1.3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局部束搜索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841247">
              <a:buChar char="•"/>
              <a:defRPr sz="2944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局部束搜索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683513" lvl="1" indent="-262890" defTabSz="841247">
              <a:spcBef>
                <a:spcPts val="0"/>
              </a:spcBef>
              <a:defRPr sz="2576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只记录</a:t>
            </a:r>
            <a:r>
              <a:rPr dirty="0" err="1"/>
              <a:t>k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个状态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683513" lvl="1" indent="-262890" defTabSz="841247">
              <a:spcBef>
                <a:spcPts val="0"/>
              </a:spcBef>
              <a:defRPr sz="2576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从</a:t>
            </a:r>
            <a:r>
              <a:rPr dirty="0" err="1"/>
              <a:t>k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个随机状态开始，每步生成</a:t>
            </a:r>
            <a:r>
              <a:rPr dirty="0" err="1"/>
              <a:t>k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个状态的所有后继状态，如果存在目标状态则结束，否则只选取</a:t>
            </a:r>
            <a:r>
              <a:rPr dirty="0" err="1"/>
              <a:t>k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个</a:t>
            </a:r>
            <a:r>
              <a:rPr dirty="0" err="1">
                <a:solidFill>
                  <a:srgbClr val="FF2600"/>
                </a:solidFill>
                <a:latin typeface="宋体"/>
                <a:ea typeface="宋体"/>
                <a:cs typeface="宋体"/>
                <a:sym typeface="宋体"/>
              </a:rPr>
              <a:t>最佳的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后继状态，重复上述过程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683513" lvl="1" indent="-262890" defTabSz="841247">
              <a:spcBef>
                <a:spcPts val="0"/>
              </a:spcBef>
              <a:defRPr sz="2576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与</a:t>
            </a:r>
            <a:r>
              <a:rPr dirty="0" err="1"/>
              <a:t>k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个局部搜索并行执行不同-会逐渐聚集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315468" indent="-315468" defTabSz="841247">
              <a:buChar char="•"/>
              <a:defRPr sz="2944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局部束搜索的变体</a:t>
            </a:r>
            <a:r>
              <a:rPr dirty="0"/>
              <a:t>——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随机束搜索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683513" lvl="1" indent="-262890" defTabSz="841247">
              <a:spcBef>
                <a:spcPts val="0"/>
              </a:spcBef>
              <a:defRPr sz="2576"/>
            </a:pPr>
            <a:r>
              <a:rPr dirty="0" err="1">
                <a:solidFill>
                  <a:srgbClr val="FF2600"/>
                </a:solidFill>
                <a:latin typeface="宋体"/>
                <a:ea typeface="宋体"/>
                <a:cs typeface="宋体"/>
                <a:sym typeface="宋体"/>
              </a:rPr>
              <a:t>随机选取</a:t>
            </a:r>
            <a:r>
              <a:rPr dirty="0" err="1"/>
              <a:t>k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个后继状态，状态的选择概率与状态的目标函数值一致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——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类似于“自然选择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”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>
            <a:lvl1pPr algn="r" defTabSz="557784">
              <a:defRPr sz="2684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目录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latin typeface="+mn-ea"/>
                <a:ea typeface="+mn-ea"/>
                <a:cs typeface="+mn-cs"/>
              </a:rPr>
              <a:t>1. </a:t>
            </a:r>
            <a:r>
              <a:rPr dirty="0" err="1">
                <a:latin typeface="+mn-ea"/>
                <a:ea typeface="+mn-ea"/>
                <a:cs typeface="+mn-cs"/>
                <a:sym typeface="宋体"/>
              </a:rPr>
              <a:t>局部搜索</a:t>
            </a:r>
            <a:r>
              <a:rPr lang="en-US" dirty="0">
                <a:latin typeface="+mn-ea"/>
                <a:ea typeface="+mn-ea"/>
                <a:cs typeface="+mn-cs"/>
                <a:sym typeface="宋体"/>
              </a:rPr>
              <a:t>(vs </a:t>
            </a:r>
            <a:r>
              <a:rPr lang="en-US" dirty="0" err="1">
                <a:latin typeface="+mn-ea"/>
                <a:ea typeface="+mn-ea"/>
                <a:cs typeface="+mn-cs"/>
                <a:sym typeface="宋体"/>
              </a:rPr>
              <a:t>全局搜索</a:t>
            </a:r>
            <a:r>
              <a:rPr lang="en-US" dirty="0">
                <a:latin typeface="+mn-ea"/>
                <a:ea typeface="+mn-ea"/>
                <a:cs typeface="+mn-cs"/>
                <a:sym typeface="宋体"/>
              </a:rPr>
              <a:t>)</a:t>
            </a:r>
            <a:endParaRPr dirty="0">
              <a:latin typeface="+mn-ea"/>
              <a:ea typeface="+mn-ea"/>
              <a:cs typeface="+mn-cs"/>
              <a:sym typeface="宋体"/>
            </a:endParaRPr>
          </a:p>
          <a:p>
            <a:pPr marL="0" indent="0">
              <a:buSzTx/>
              <a:buNone/>
            </a:pPr>
            <a:r>
              <a:rPr dirty="0">
                <a:latin typeface="+mn-ea"/>
                <a:ea typeface="+mn-ea"/>
                <a:cs typeface="+mn-cs"/>
              </a:rPr>
              <a:t>2. </a:t>
            </a:r>
            <a:r>
              <a:rPr dirty="0" err="1">
                <a:latin typeface="+mn-ea"/>
                <a:ea typeface="+mn-ea"/>
                <a:cs typeface="+mn-cs"/>
                <a:sym typeface="宋体"/>
              </a:rPr>
              <a:t>带有不确定动作的搜索</a:t>
            </a:r>
            <a:endParaRPr dirty="0">
              <a:latin typeface="+mn-ea"/>
              <a:ea typeface="+mn-ea"/>
              <a:cs typeface="+mn-cs"/>
              <a:sym typeface="宋体"/>
            </a:endParaRPr>
          </a:p>
          <a:p>
            <a:pPr marL="0" indent="0">
              <a:buSzTx/>
              <a:buNone/>
            </a:pPr>
            <a:r>
              <a:rPr dirty="0">
                <a:latin typeface="+mn-ea"/>
                <a:ea typeface="+mn-ea"/>
                <a:cs typeface="+mn-cs"/>
              </a:rPr>
              <a:t>3. </a:t>
            </a:r>
            <a:r>
              <a:rPr dirty="0" err="1">
                <a:latin typeface="+mn-ea"/>
                <a:ea typeface="+mn-ea"/>
                <a:cs typeface="+mn-cs"/>
                <a:sym typeface="宋体"/>
              </a:rPr>
              <a:t>部分可观察的搜索</a:t>
            </a:r>
            <a:endParaRPr dirty="0">
              <a:latin typeface="+mn-ea"/>
              <a:ea typeface="+mn-ea"/>
              <a:cs typeface="+mn-cs"/>
              <a:sym typeface="宋体"/>
            </a:endParaRPr>
          </a:p>
          <a:p>
            <a:pPr marL="0" indent="0">
              <a:buSzTx/>
              <a:buNone/>
            </a:pPr>
            <a:r>
              <a:rPr dirty="0">
                <a:latin typeface="+mn-ea"/>
                <a:ea typeface="+mn-ea"/>
                <a:cs typeface="+mn-cs"/>
              </a:rPr>
              <a:t>4. </a:t>
            </a:r>
            <a:r>
              <a:rPr dirty="0" err="1">
                <a:latin typeface="+mn-ea"/>
                <a:ea typeface="+mn-ea"/>
                <a:cs typeface="+mn-cs"/>
                <a:sym typeface="宋体"/>
              </a:rPr>
              <a:t>在线搜索</a:t>
            </a:r>
            <a:endParaRPr dirty="0">
              <a:latin typeface="+mn-ea"/>
              <a:ea typeface="+mn-ea"/>
              <a:cs typeface="+mn-cs"/>
              <a:sym typeface="宋体"/>
            </a:endParaRP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1.4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遗传算法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buChar char="•"/>
              <a:defRPr sz="316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随机束搜索的变体</a:t>
            </a:r>
            <a:r>
              <a:t>——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遗传算法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通过两个状态的结合生成后继状态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种群：目前的所有状态，从</a:t>
            </a:r>
            <a:r>
              <a:t>k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个随机状态开始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个体：每个状态，通常用长度有限的字符串表示</a:t>
            </a:r>
          </a:p>
          <a:p>
            <a:pPr marL="1131569" lvl="2" indent="-226313" defTabSz="905255">
              <a:spcBef>
                <a:spcPts val="0"/>
              </a:spcBef>
              <a:defRPr sz="23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八皇后问题的状态必须指明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个皇后的位置，每列有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个位置，状态可以用</a:t>
            </a:r>
            <a:r>
              <a:t>8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×</a:t>
            </a:r>
            <a:r>
              <a:t>log</a:t>
            </a:r>
            <a:r>
              <a:rPr baseline="-25191"/>
              <a:t>2</a:t>
            </a:r>
            <a:r>
              <a:t>8=24bits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表示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适应度函数：目标函数，求全局最大值</a:t>
            </a:r>
          </a:p>
          <a:p>
            <a:pPr marL="1131569" lvl="2" indent="-226313" defTabSz="905255">
              <a:spcBef>
                <a:spcPts val="0"/>
              </a:spcBef>
              <a:defRPr sz="23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八皇后问题的适应度函数为不互相攻击的皇后对数，最优解的适应度函数值为</a:t>
            </a:r>
            <a:r>
              <a:t>28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1.4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遗传算法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随机束搜索的变体</a:t>
            </a:r>
            <a:r>
              <a:t>——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遗传算法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选择、交叉、变异</a:t>
            </a:r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31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892425"/>
            <a:ext cx="9105900" cy="3311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1.4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遗传算法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随机束搜索的变体</a:t>
            </a:r>
            <a:r>
              <a:t>——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遗传算法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交叉的直观效果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36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3068637"/>
            <a:ext cx="9150350" cy="3135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1.4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遗传算法</a:t>
            </a:r>
          </a:p>
        </p:txBody>
      </p:sp>
      <p:sp>
        <p:nvSpPr>
          <p:cNvPr id="241" name="Shape 241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42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758175"/>
            <a:ext cx="9144001" cy="5688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部分可观察  </a:t>
            </a:r>
            <a:r>
              <a:t>vs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不确定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877823">
              <a:buChar char="•"/>
              <a:defRPr sz="3072"/>
            </a:pPr>
            <a:r>
              <a:rPr dirty="0">
                <a:latin typeface="+mn-lt"/>
                <a:ea typeface="宋体"/>
                <a:cs typeface="+mn-cs"/>
                <a:sym typeface="宋体"/>
              </a:rPr>
              <a:t>第3章</a:t>
            </a:r>
            <a:r>
              <a:rPr dirty="0">
                <a:latin typeface="宋体"/>
                <a:ea typeface="宋体"/>
                <a:cs typeface="+mn-cs"/>
                <a:sym typeface="宋体"/>
              </a:rPr>
              <a:t>假定环境是完全可观察的、确定的，动作是确定的</a:t>
            </a:r>
          </a:p>
          <a:p>
            <a:pPr marL="329184" indent="-329184" defTabSz="877823">
              <a:buChar char="•"/>
              <a:defRPr sz="3072"/>
            </a:pPr>
            <a:r>
              <a:rPr dirty="0" err="1">
                <a:latin typeface="宋体"/>
                <a:ea typeface="宋体"/>
                <a:cs typeface="+mn-cs"/>
                <a:sym typeface="宋体"/>
              </a:rPr>
              <a:t>当环境是部分可观察的，感知信息可以确定描述环境的状态信息</a:t>
            </a:r>
            <a:endParaRPr dirty="0">
              <a:latin typeface="宋体"/>
              <a:ea typeface="宋体"/>
              <a:cs typeface="+mn-cs"/>
              <a:sym typeface="宋体"/>
            </a:endParaRPr>
          </a:p>
          <a:p>
            <a:pPr marL="713231" lvl="1" indent="-274320" defTabSz="877823">
              <a:spcBef>
                <a:spcPts val="0"/>
              </a:spcBef>
              <a:defRPr sz="2688">
                <a:solidFill>
                  <a:srgbClr val="FF0000"/>
                </a:solidFill>
              </a:defRPr>
            </a:pPr>
            <a:r>
              <a:rPr dirty="0" err="1">
                <a:latin typeface="宋体"/>
                <a:ea typeface="宋体"/>
                <a:cs typeface="+mn-cs"/>
                <a:sym typeface="宋体"/>
              </a:rPr>
              <a:t>部分可观察的搜索</a:t>
            </a:r>
            <a:endParaRPr dirty="0">
              <a:latin typeface="宋体"/>
              <a:ea typeface="宋体"/>
              <a:cs typeface="+mn-cs"/>
              <a:sym typeface="宋体"/>
            </a:endParaRPr>
          </a:p>
          <a:p>
            <a:pPr marL="329184" indent="-329184" defTabSz="877823">
              <a:buChar char="•"/>
              <a:defRPr sz="3072"/>
            </a:pPr>
            <a:r>
              <a:rPr dirty="0" err="1">
                <a:latin typeface="宋体"/>
                <a:ea typeface="宋体"/>
                <a:cs typeface="+mn-cs"/>
                <a:sym typeface="宋体"/>
              </a:rPr>
              <a:t>当动作是不确定的，感知信息可以确定</a:t>
            </a:r>
            <a:r>
              <a:rPr dirty="0" err="1">
                <a:cs typeface="+mn-cs"/>
              </a:rPr>
              <a:t>Agent</a:t>
            </a:r>
            <a:r>
              <a:rPr dirty="0" err="1">
                <a:latin typeface="宋体"/>
                <a:ea typeface="宋体"/>
                <a:cs typeface="+mn-cs"/>
                <a:sym typeface="宋体"/>
              </a:rPr>
              <a:t>执行动作的效果</a:t>
            </a:r>
            <a:endParaRPr dirty="0">
              <a:latin typeface="宋体"/>
              <a:ea typeface="宋体"/>
              <a:cs typeface="+mn-cs"/>
              <a:sym typeface="宋体"/>
            </a:endParaRPr>
          </a:p>
          <a:p>
            <a:pPr marL="713231" lvl="1" indent="-274320" defTabSz="877823">
              <a:spcBef>
                <a:spcPts val="0"/>
              </a:spcBef>
              <a:defRPr sz="2688">
                <a:solidFill>
                  <a:srgbClr val="FF0000"/>
                </a:solidFill>
              </a:defRPr>
            </a:pPr>
            <a:r>
              <a:rPr dirty="0" err="1">
                <a:latin typeface="宋体"/>
                <a:ea typeface="宋体"/>
                <a:cs typeface="+mn-cs"/>
                <a:sym typeface="宋体"/>
              </a:rPr>
              <a:t>带有不确定动作的搜索</a:t>
            </a:r>
            <a:endParaRPr dirty="0">
              <a:latin typeface="宋体"/>
              <a:ea typeface="宋体"/>
              <a:cs typeface="+mn-cs"/>
              <a:sym typeface="宋体"/>
            </a:endParaRP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2.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带有不确定动作的搜索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4294967295"/>
          </p:nvPr>
        </p:nvSpPr>
        <p:spPr>
          <a:xfrm>
            <a:off x="420687" y="1009607"/>
            <a:ext cx="8229601" cy="4525964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 dirty="0">
                <a:latin typeface="+mn-lt"/>
                <a:ea typeface="宋体"/>
                <a:cs typeface="宋体"/>
                <a:sym typeface="宋体"/>
              </a:rPr>
              <a:t>例</a:t>
            </a:r>
            <a:r>
              <a:rPr dirty="0">
                <a:latin typeface="+mn-lt"/>
              </a:rPr>
              <a:t>1. </a:t>
            </a:r>
            <a:r>
              <a:rPr dirty="0" err="1">
                <a:latin typeface="+mn-lt"/>
                <a:ea typeface="宋体"/>
                <a:cs typeface="宋体"/>
                <a:sym typeface="宋体"/>
              </a:rPr>
              <a:t>真空吸尘器世界的状态空间</a:t>
            </a:r>
            <a:endParaRPr dirty="0">
              <a:latin typeface="+mn-lt"/>
              <a:ea typeface="宋体"/>
              <a:cs typeface="宋体"/>
              <a:sym typeface="宋体"/>
            </a:endParaRPr>
          </a:p>
          <a:p>
            <a:pPr algn="r"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rPr dirty="0">
                <a:latin typeface="+mn-lt"/>
              </a:rPr>
              <a:t>初始状态1，</a:t>
            </a:r>
          </a:p>
          <a:p>
            <a:pPr algn="r"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+mn-lt"/>
              </a:rPr>
              <a:t>则解是行动序列</a:t>
            </a:r>
            <a:r>
              <a:rPr dirty="0">
                <a:latin typeface="+mn-lt"/>
              </a:rPr>
              <a:t>：</a:t>
            </a:r>
          </a:p>
          <a:p>
            <a:pPr algn="r"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rPr dirty="0">
                <a:latin typeface="+mn-lt"/>
              </a:rPr>
              <a:t>[Suck, Right, Suck]</a:t>
            </a:r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251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4" y="1981011"/>
            <a:ext cx="4705351" cy="4133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2.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带有不确定动作的搜索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rPr dirty="0"/>
              <a:t>. 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不稳定的吸尘器世界的不确定动作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修改</a:t>
            </a:r>
            <a:r>
              <a:rPr dirty="0" err="1"/>
              <a:t>Suck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动作的描述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在不干净的房间执行</a:t>
            </a:r>
            <a:r>
              <a:rPr dirty="0" err="1"/>
              <a:t>Suck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动作，使得该房间变干净，有时也会同时使得邻近房间变干净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在干净的房间执行</a:t>
            </a:r>
            <a:r>
              <a:rPr dirty="0" err="1"/>
              <a:t>Suck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动作，有时会使得该房间变得不干净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2.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带有不确定动作的搜索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rPr dirty="0"/>
              <a:t>. 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不稳定的吸尘器世界问题及解的形式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转移模型</a:t>
            </a:r>
            <a:r>
              <a:rPr dirty="0" err="1"/>
              <a:t>Result</a:t>
            </a:r>
            <a:r>
              <a:rPr dirty="0"/>
              <a:t>(</a:t>
            </a:r>
            <a:r>
              <a:rPr dirty="0" err="1"/>
              <a:t>s,a</a:t>
            </a:r>
            <a:r>
              <a:rPr dirty="0"/>
              <a:t>)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返回多个可能状态，而不再是单个状态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/>
              <a:t>Result(1,Suck)={5,7}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解：称为策略或应急规划，能够描述根据感知信息决定执行动作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嵌套的</a:t>
            </a:r>
            <a:r>
              <a:rPr dirty="0" err="1"/>
              <a:t>IF</a:t>
            </a:r>
            <a:r>
              <a:rPr dirty="0"/>
              <a:t>-THEN-</a:t>
            </a:r>
            <a:r>
              <a:rPr dirty="0" err="1"/>
              <a:t>ELSE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语句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是树，而不再是序列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rPr dirty="0"/>
              <a:t>[Suck, IF State=5 THEN [Right, Suck] ELSE []]</a:t>
            </a:r>
          </a:p>
        </p:txBody>
      </p:sp>
      <p:sp>
        <p:nvSpPr>
          <p:cNvPr id="259" name="Shape 259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2.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带有不确定动作的搜索</a:t>
            </a:r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63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974725"/>
            <a:ext cx="7154863" cy="5838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2.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带有不确定动作的搜索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与或搜索树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或结点：每个状态执行不同的可选动作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与结点：每个动作生成不同的可能状态</a:t>
            </a:r>
          </a:p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与或搜索问题的解：一棵子树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每个叶结点为目标结点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或结点选择一个可选动作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与结点包含所有可能结果状态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局部搜索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4294967295"/>
          </p:nvPr>
        </p:nvSpPr>
        <p:spPr>
          <a:xfrm>
            <a:off x="457200" y="1272907"/>
            <a:ext cx="8229600" cy="5083114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系统化搜索的全局搜索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经典搜索按照某种策略</a:t>
            </a:r>
            <a:r>
              <a:rPr>
                <a:solidFill>
                  <a:srgbClr val="FF0000"/>
                </a:solidFill>
                <a:latin typeface="宋体"/>
                <a:ea typeface="宋体"/>
                <a:cs typeface="宋体"/>
                <a:sym typeface="宋体"/>
              </a:rPr>
              <a:t>系统化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地搜索状态空间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在搜索过程中，保留了</a:t>
            </a:r>
            <a:r>
              <a:rPr>
                <a:solidFill>
                  <a:srgbClr val="FF0000"/>
                </a:solidFill>
                <a:latin typeface="宋体"/>
                <a:ea typeface="宋体"/>
                <a:cs typeface="宋体"/>
                <a:sym typeface="宋体"/>
              </a:rPr>
              <a:t>当前路径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中的每个结点的选择和相关信息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搜索完毕，</a:t>
            </a:r>
            <a:r>
              <a:rPr>
                <a:solidFill>
                  <a:srgbClr val="FF0000"/>
                </a:solidFill>
                <a:latin typeface="宋体"/>
                <a:ea typeface="宋体"/>
                <a:cs typeface="宋体"/>
                <a:sym typeface="宋体"/>
              </a:rPr>
              <a:t>当前路径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就是问题的一个解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但在很多问题中，解仅仅是一个目标状态而不是到达该状态的路径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例：八皇后问题，重要的是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个皇后在棋盘上的格局，而不是皇后的放置顺序</a:t>
            </a:r>
          </a:p>
          <a:p>
            <a:pPr marL="1143000" lvl="2" indent="-228600">
              <a:spcBef>
                <a:spcPts val="0"/>
              </a:spcBef>
              <a:defRPr sz="2400">
                <a:latin typeface="宋体"/>
                <a:ea typeface="宋体"/>
                <a:cs typeface="宋体"/>
                <a:sym typeface="宋体"/>
              </a:defRPr>
            </a:pPr>
            <a:r>
              <a:t>例：工厂场地布局、作业车间调度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2.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带有不确定动作的搜索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idx="4294967295"/>
          </p:nvPr>
        </p:nvSpPr>
        <p:spPr>
          <a:xfrm>
            <a:off x="420687" y="907472"/>
            <a:ext cx="8229601" cy="4525964"/>
          </a:xfrm>
          <a:prstGeom prst="rect">
            <a:avLst/>
          </a:prstGeom>
        </p:spPr>
        <p:txBody>
          <a:bodyPr/>
          <a:lstStyle>
            <a:lvl1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深度优先递归的与或图搜索</a:t>
            </a:r>
          </a:p>
        </p:txBody>
      </p:sp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272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3" y="1563398"/>
            <a:ext cx="9144001" cy="4784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2.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带有不确定动作的搜索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不稳定的吸尘器世界的不确定动作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修改</a:t>
            </a:r>
            <a:r>
              <a:t>Left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和</a:t>
            </a:r>
            <a:r>
              <a:t>Right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动作的描述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执行</a:t>
            </a:r>
            <a:r>
              <a:t>Left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或</a:t>
            </a:r>
            <a:r>
              <a:t>Right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动作有时会失败，</a:t>
            </a: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在原地不动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循环解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[Suck, L</a:t>
            </a:r>
            <a:r>
              <a:rPr baseline="-25000"/>
              <a:t>1</a:t>
            </a:r>
            <a:r>
              <a:t>: Right, IF State=5 THEN L</a:t>
            </a:r>
            <a:r>
              <a:rPr baseline="-25000"/>
              <a:t>1</a:t>
            </a:r>
            <a:r>
              <a:t> ELSE Suck]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[Suck, while State=5 do Right, Suck]</a:t>
            </a:r>
          </a:p>
        </p:txBody>
      </p:sp>
      <p:sp>
        <p:nvSpPr>
          <p:cNvPr id="276" name="Shape 276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2.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带有不确定动作的搜索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idx="4294967295"/>
          </p:nvPr>
        </p:nvSpPr>
        <p:spPr>
          <a:xfrm>
            <a:off x="457200" y="819809"/>
            <a:ext cx="8229600" cy="5908335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不稳定的吸尘器世界问题的搜索图</a:t>
            </a:r>
          </a:p>
          <a:p>
            <a:pPr>
              <a:buChar char="•"/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>
              <a:buChar char="•"/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>
              <a:buChar char="•"/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>
              <a:buChar char="•"/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>
              <a:buChar char="•"/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>
              <a:buChar char="•"/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>
              <a:buChar char="•"/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1143000" lvl="2" indent="-228600">
              <a:spcBef>
                <a:spcPts val="0"/>
              </a:spcBef>
              <a:defRPr sz="2400"/>
            </a:pPr>
            <a:r>
              <a:t>[Suck, L</a:t>
            </a:r>
            <a:r>
              <a:rPr baseline="-25000"/>
              <a:t>1</a:t>
            </a:r>
            <a:r>
              <a:t>: Right, IF State=5 THEN L</a:t>
            </a:r>
            <a:r>
              <a:rPr baseline="-25000"/>
              <a:t>1</a:t>
            </a:r>
            <a:r>
              <a:t> ELSE Suck]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[Suck, while State=5 do Right, Suck]</a:t>
            </a: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283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3" y="1532370"/>
            <a:ext cx="7028594" cy="4233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部分可观察的搜索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3.1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无观察的搜索</a:t>
            </a:r>
          </a:p>
          <a:p>
            <a:pPr marL="0" indent="0">
              <a:buSzTx/>
              <a:buNone/>
            </a:pPr>
            <a:r>
              <a:t>3.2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部分可观察的搜索</a:t>
            </a:r>
          </a:p>
        </p:txBody>
      </p:sp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无观察的搜索</a:t>
            </a:r>
          </a:p>
        </p:txBody>
      </p:sp>
      <p:sp>
        <p:nvSpPr>
          <p:cNvPr id="290" name="Shape 290"/>
          <p:cNvSpPr>
            <a:spLocks noGrp="1"/>
          </p:cNvSpPr>
          <p:nvPr>
            <p:ph type="body" idx="4294967295"/>
          </p:nvPr>
        </p:nvSpPr>
        <p:spPr>
          <a:xfrm>
            <a:off x="457200" y="1285406"/>
            <a:ext cx="5239505" cy="52979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6042" indent="-336042" defTabSz="896111">
              <a:buChar char="•"/>
              <a:defRPr sz="3136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rPr dirty="0"/>
              <a:t>. 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无观察的吸尘器世界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728091" lvl="1" indent="-280035" defTabSz="896111">
              <a:spcBef>
                <a:spcPts val="0"/>
              </a:spcBef>
              <a:defRPr sz="2744"/>
            </a:pPr>
            <a:r>
              <a:rPr dirty="0" err="1"/>
              <a:t>Agent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知道世界地理情况，但不知道自己的位置和每个房间干净与否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728091" lvl="1" indent="-280035" defTabSz="896111">
              <a:spcBef>
                <a:spcPts val="0"/>
              </a:spcBef>
              <a:defRPr sz="2744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初始状态：</a:t>
            </a:r>
            <a:r>
              <a:rPr dirty="0" err="1"/>
              <a:t>Agent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可能在</a:t>
            </a:r>
            <a:r>
              <a:rPr dirty="0"/>
              <a:t>{1,2,3,4,5,6,7,8}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中任意位置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728091" lvl="1" indent="-280035" defTabSz="896111">
              <a:spcBef>
                <a:spcPts val="0"/>
              </a:spcBef>
              <a:defRPr sz="2744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执行</a:t>
            </a:r>
            <a:r>
              <a:rPr dirty="0" err="1"/>
              <a:t>Right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rPr dirty="0" err="1"/>
              <a:t>Agent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可能在</a:t>
            </a:r>
            <a:r>
              <a:rPr dirty="0"/>
              <a:t>{2,4,6,8}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中某个位置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728091" lvl="1" indent="-280035" defTabSz="896111">
              <a:spcBef>
                <a:spcPts val="0"/>
              </a:spcBef>
              <a:defRPr sz="2744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执行</a:t>
            </a:r>
            <a:r>
              <a:rPr dirty="0"/>
              <a:t>[</a:t>
            </a:r>
            <a:r>
              <a:rPr dirty="0" err="1"/>
              <a:t>Right,Suck</a:t>
            </a:r>
            <a:r>
              <a:rPr dirty="0"/>
              <a:t>]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rPr dirty="0" err="1"/>
              <a:t>Agent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可能在</a:t>
            </a:r>
            <a:r>
              <a:rPr dirty="0"/>
              <a:t>{4,8}</a:t>
            </a:r>
            <a:r>
              <a:rPr dirty="0" err="1">
                <a:latin typeface="宋体"/>
                <a:ea typeface="宋体"/>
                <a:cs typeface="宋体"/>
                <a:sym typeface="宋体"/>
              </a:rPr>
              <a:t>中某个位置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  <a:p>
            <a:pPr marL="728091" lvl="1" indent="-280035" defTabSz="896111">
              <a:spcBef>
                <a:spcPts val="0"/>
              </a:spcBef>
              <a:defRPr sz="2744"/>
            </a:pPr>
            <a:r>
              <a:rPr dirty="0" err="1">
                <a:latin typeface="宋体"/>
                <a:ea typeface="宋体"/>
                <a:cs typeface="宋体"/>
                <a:sym typeface="宋体"/>
              </a:rPr>
              <a:t>执行</a:t>
            </a:r>
            <a:r>
              <a:rPr dirty="0"/>
              <a:t>[</a:t>
            </a:r>
            <a:r>
              <a:rPr dirty="0" err="1"/>
              <a:t>Right,Suck,Left,Suck</a:t>
            </a:r>
            <a:r>
              <a:rPr dirty="0"/>
              <a:t>]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，</a:t>
            </a:r>
            <a:r>
              <a:rPr dirty="0"/>
              <a:t>Agent</a:t>
            </a:r>
            <a:r>
              <a:rPr dirty="0">
                <a:latin typeface="宋体"/>
                <a:ea typeface="宋体"/>
                <a:cs typeface="宋体"/>
                <a:sym typeface="宋体"/>
              </a:rPr>
              <a:t>到达目标状态</a:t>
            </a:r>
            <a:r>
              <a:rPr dirty="0"/>
              <a:t>7</a:t>
            </a:r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" name="image.png">
            <a:extLst>
              <a:ext uri="{FF2B5EF4-FFF2-40B4-BE49-F238E27FC236}">
                <a16:creationId xmlns:a16="http://schemas.microsoft.com/office/drawing/2014/main" id="{FCCC1619-BC0C-D945-BFFC-9418AFB2A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705" y="1388363"/>
            <a:ext cx="3324566" cy="2920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无观察的搜索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idx="4294967295"/>
          </p:nvPr>
        </p:nvSpPr>
        <p:spPr>
          <a:xfrm>
            <a:off x="431800" y="1193998"/>
            <a:ext cx="8229600" cy="5008365"/>
          </a:xfrm>
          <a:prstGeom prst="rect">
            <a:avLst/>
          </a:prstGeom>
        </p:spPr>
        <p:txBody>
          <a:bodyPr/>
          <a:lstStyle/>
          <a:p>
            <a:pPr marL="339470" indent="-339470" defTabSz="905255">
              <a:buChar char="•"/>
              <a:defRPr sz="316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物理问题</a:t>
            </a:r>
            <a:r>
              <a:t>P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对应的无观察问题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信念状态：</a:t>
            </a:r>
            <a:r>
              <a:t>P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</a:t>
            </a:r>
            <a:r>
              <a:t>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个状态对应</a:t>
            </a:r>
            <a:r>
              <a:t>2</a:t>
            </a:r>
            <a:r>
              <a:rPr baseline="29979"/>
              <a:t>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个信念状态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初始状态：</a:t>
            </a:r>
            <a:r>
              <a:t>P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的所有状态的集合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动作：在不同状态上的同一动作是否合理</a:t>
            </a:r>
          </a:p>
          <a:p>
            <a:pPr marL="1131569" lvl="2" indent="-226313" defTabSz="905255">
              <a:spcBef>
                <a:spcPts val="0"/>
              </a:spcBef>
              <a:defRPr sz="23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并集 </a:t>
            </a:r>
            <a:r>
              <a:t>vs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交集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转移模型：不同状态上分别进行状态转移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目标测试：每个状态分别进行目标测试（必须确保所有的物理状态都满足目标）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路径耗散：不同状态上的路径耗散不一致的话无法计算</a:t>
            </a:r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无观察的搜索</a:t>
            </a:r>
          </a:p>
        </p:txBody>
      </p:sp>
      <p:sp>
        <p:nvSpPr>
          <p:cNvPr id="302" name="Shape 302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无观察的吸尘器世界的信念状态转移</a:t>
            </a:r>
          </a:p>
        </p:txBody>
      </p:sp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304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5" y="2413000"/>
            <a:ext cx="9144000" cy="3790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无观察的搜索</a:t>
            </a:r>
          </a:p>
        </p:txBody>
      </p:sp>
      <p:sp>
        <p:nvSpPr>
          <p:cNvPr id="309" name="Shape 309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310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836612"/>
            <a:ext cx="7224713" cy="6018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无观察的搜索</a:t>
            </a:r>
          </a:p>
        </p:txBody>
      </p:sp>
      <p:sp>
        <p:nvSpPr>
          <p:cNvPr id="315" name="Shape 315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877823">
              <a:buChar char="•"/>
              <a:defRPr sz="30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增量式信念状态搜索</a:t>
            </a:r>
          </a:p>
          <a:p>
            <a:pPr marL="713231" lvl="1" indent="-274320" defTabSz="877823">
              <a:spcBef>
                <a:spcPts val="0"/>
              </a:spcBef>
              <a:defRPr sz="268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首先求解适合状态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的解</a:t>
            </a:r>
          </a:p>
          <a:p>
            <a:pPr marL="713231" lvl="1" indent="-274320" defTabSz="877823">
              <a:spcBef>
                <a:spcPts val="0"/>
              </a:spcBef>
              <a:defRPr sz="268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然后判断其是否适合状态</a:t>
            </a:r>
            <a:r>
              <a:t>2</a:t>
            </a:r>
          </a:p>
          <a:p>
            <a:pPr marL="1097280" lvl="2" indent="-219455" defTabSz="877823">
              <a:spcBef>
                <a:spcPts val="0"/>
              </a:spcBef>
              <a:defRPr sz="2304"/>
            </a:pPr>
            <a:r>
              <a:rPr>
                <a:latin typeface="宋体"/>
                <a:ea typeface="宋体"/>
                <a:cs typeface="宋体"/>
                <a:sym typeface="宋体"/>
              </a:rPr>
              <a:t>若适合，则继续判断其是否适合状态</a:t>
            </a:r>
            <a:r>
              <a:t>3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，依次下去</a:t>
            </a:r>
          </a:p>
          <a:p>
            <a:pPr marL="1097280" lvl="2" indent="-219455" defTabSz="877823">
              <a:spcBef>
                <a:spcPts val="0"/>
              </a:spcBef>
              <a:defRPr sz="2304"/>
            </a:pPr>
            <a:r>
              <a:rPr>
                <a:latin typeface="宋体"/>
                <a:ea typeface="宋体"/>
                <a:cs typeface="宋体"/>
                <a:sym typeface="宋体"/>
              </a:rPr>
              <a:t>若不适合，则回溯求解适合状态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的其它解</a:t>
            </a:r>
          </a:p>
          <a:p>
            <a:pPr marL="329184" indent="-329184" defTabSz="877823">
              <a:buChar char="•"/>
              <a:defRPr sz="30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增量式信念状态搜索 </a:t>
            </a:r>
            <a:r>
              <a:t>vs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与或图搜索</a:t>
            </a:r>
          </a:p>
          <a:p>
            <a:pPr marL="713231" lvl="1" indent="-274320" defTabSz="877823">
              <a:spcBef>
                <a:spcPts val="0"/>
              </a:spcBef>
              <a:defRPr sz="268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与或图搜索可以为每个分支找到不同解</a:t>
            </a:r>
          </a:p>
          <a:p>
            <a:pPr marL="713231" lvl="1" indent="-274320" defTabSz="877823">
              <a:spcBef>
                <a:spcPts val="0"/>
              </a:spcBef>
              <a:defRPr sz="268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增量式信念状态搜索需要找到适合所有状态的相同解</a:t>
            </a:r>
          </a:p>
        </p:txBody>
      </p:sp>
      <p:sp>
        <p:nvSpPr>
          <p:cNvPr id="316" name="Shape 316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部分可观察的搜索</a:t>
            </a:r>
          </a:p>
        </p:txBody>
      </p:sp>
      <p:sp>
        <p:nvSpPr>
          <p:cNvPr id="321" name="Shape 321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导致从一个信念状态转移到另一个信念状态的动作，可以分解为三个阶段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预测：给定信念状态</a:t>
            </a:r>
            <a:r>
              <a:t>b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和动作</a:t>
            </a:r>
            <a:r>
              <a:t>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，预测信念状态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b^=Predict(b,a)</a:t>
            </a:r>
            <a:endParaRPr baseline="-25000"/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观察：确定预测信念状态</a:t>
            </a:r>
            <a:r>
              <a:t>b^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中可观察的感知动作</a:t>
            </a:r>
            <a:r>
              <a:t>o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的集合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Possible-Percepts(b^)={o: o=Percept(s) and s in b^}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更新：确定得到的信念状态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b</a:t>
            </a:r>
            <a:r>
              <a:rPr baseline="-25000"/>
              <a:t>o</a:t>
            </a:r>
            <a:r>
              <a:t>=Update(b^,o)={s: o=Percept(s) and s in b^}</a:t>
            </a:r>
          </a:p>
        </p:txBody>
      </p:sp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局部搜索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非系统化搜索的局部搜索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局部搜索 </a:t>
            </a:r>
            <a:r>
              <a:t>vs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系统化搜索 </a:t>
            </a:r>
            <a:r>
              <a:t>/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全局搜索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局部搜索从当前状态出发，只能转移到它的邻近状态，通常不存储搜索路径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优点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通常能在系统化搜索不适用的规模较大的状态空间中找到合理的解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空间复杂度较低-通常是常数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327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0"/>
            <a:ext cx="713422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部分可观察的搜索</a:t>
            </a:r>
          </a:p>
        </p:txBody>
      </p:sp>
      <p:sp>
        <p:nvSpPr>
          <p:cNvPr id="332" name="Shape 332"/>
          <p:cNvSpPr>
            <a:spLocks noGrp="1"/>
          </p:cNvSpPr>
          <p:nvPr>
            <p:ph type="body" idx="4294967295"/>
          </p:nvPr>
        </p:nvSpPr>
        <p:spPr>
          <a:xfrm>
            <a:off x="425450" y="1166018"/>
            <a:ext cx="8362950" cy="4525964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部分可观察的吸尘器世界问题的搜索树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假设初始状态的观察</a:t>
            </a:r>
            <a:r>
              <a:t>[A, Dirty]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解：</a:t>
            </a:r>
            <a:r>
              <a:t>[Suck, Right, IF Bstate={6} THEN Suck ELSE[]]</a:t>
            </a:r>
          </a:p>
        </p:txBody>
      </p:sp>
      <p:sp>
        <p:nvSpPr>
          <p:cNvPr id="333" name="Shape 333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34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3175000"/>
            <a:ext cx="6407150" cy="3600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部分可观察的搜索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部分可观察的学前班吸尘器世界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对于任意位置，除非</a:t>
            </a: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执行</a:t>
            </a:r>
            <a:r>
              <a:t>Suck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动作，否则任意时刻均可能变为不干净</a:t>
            </a:r>
          </a:p>
        </p:txBody>
      </p:sp>
      <p:sp>
        <p:nvSpPr>
          <p:cNvPr id="338" name="Shape 338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339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38" y="3251200"/>
            <a:ext cx="9144001" cy="2986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部分可观察的搜索</a:t>
            </a:r>
          </a:p>
        </p:txBody>
      </p:sp>
      <p:sp>
        <p:nvSpPr>
          <p:cNvPr id="344" name="Shape 344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841247">
              <a:buChar char="•"/>
              <a:defRPr sz="2944">
                <a:latin typeface="宋体"/>
                <a:ea typeface="宋体"/>
                <a:cs typeface="宋体"/>
                <a:sym typeface="宋体"/>
              </a:defRPr>
            </a:pPr>
            <a:r>
              <a:t>下面给出离散环境的一个例子，行动是不确定的，传感器是确定的。</a:t>
            </a:r>
          </a:p>
          <a:p>
            <a:pPr marL="315468" indent="-315468" defTabSz="841247">
              <a:buChar char="•"/>
              <a:defRPr sz="2944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机器人定位问题</a:t>
            </a:r>
          </a:p>
          <a:p>
            <a:pPr marL="683513" lvl="1" indent="-262890" defTabSz="841247">
              <a:spcBef>
                <a:spcPts val="0"/>
              </a:spcBef>
              <a:defRPr sz="25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机器人处在迷宫环境中，可以向四个方向行走</a:t>
            </a:r>
          </a:p>
          <a:p>
            <a:pPr marL="683513" lvl="1" indent="-262890" defTabSz="841247">
              <a:spcBef>
                <a:spcPts val="0"/>
              </a:spcBef>
              <a:defRPr sz="25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机器人装备四个超声波传感器，可以检测出障碍（边界和阻挡）</a:t>
            </a:r>
          </a:p>
          <a:p>
            <a:pPr marL="683513" lvl="1" indent="-262890" defTabSz="841247">
              <a:spcBef>
                <a:spcPts val="0"/>
              </a:spcBef>
              <a:defRPr sz="25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机器人有环境的正确地图，但导航失灵，它随机走入邻近方格中。</a:t>
            </a:r>
          </a:p>
          <a:p>
            <a:pPr marL="683513" lvl="1" indent="-262890" defTabSz="841247">
              <a:spcBef>
                <a:spcPts val="0"/>
              </a:spcBef>
              <a:defRPr sz="257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希望确定自身的当前位置</a:t>
            </a:r>
          </a:p>
        </p:txBody>
      </p:sp>
      <p:sp>
        <p:nvSpPr>
          <p:cNvPr id="345" name="Shape 345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3.3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部分可观察的搜索</a:t>
            </a:r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349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1468437"/>
            <a:ext cx="9144000" cy="5386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3.3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部分可观察的搜索</a:t>
            </a:r>
          </a:p>
        </p:txBody>
      </p:sp>
      <p:sp>
        <p:nvSpPr>
          <p:cNvPr id="352" name="Shape 352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877823">
              <a:buChar char="•"/>
              <a:defRPr sz="30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机器人定位问题的搜索过程</a:t>
            </a:r>
          </a:p>
          <a:p>
            <a:pPr marL="713231" lvl="1" indent="-274320" defTabSz="877823">
              <a:spcBef>
                <a:spcPts val="0"/>
              </a:spcBef>
              <a:defRPr sz="268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初始信念状态</a:t>
            </a:r>
            <a:r>
              <a:t>b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包含所有位置</a:t>
            </a:r>
          </a:p>
          <a:p>
            <a:pPr marL="713231" lvl="1" indent="-274320" defTabSz="877823">
              <a:spcBef>
                <a:spcPts val="0"/>
              </a:spcBef>
              <a:defRPr sz="268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机器人接收到感知信息</a:t>
            </a:r>
            <a:r>
              <a:t>SWN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，意味着南</a:t>
            </a:r>
            <a:r>
              <a:t>/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西</a:t>
            </a:r>
            <a:r>
              <a:t>/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北方向有障碍物，利用</a:t>
            </a:r>
            <a:r>
              <a:t>b</a:t>
            </a:r>
            <a:r>
              <a:rPr baseline="-25791"/>
              <a:t>0</a:t>
            </a:r>
            <a:r>
              <a:t>=Update(b,SWN)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更新信念状态，找出</a:t>
            </a:r>
            <a:r>
              <a:t>4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个位置如图</a:t>
            </a:r>
            <a:r>
              <a:t>4.18(a)</a:t>
            </a:r>
          </a:p>
          <a:p>
            <a:pPr marL="713231" lvl="1" indent="-274320" defTabSz="877823">
              <a:spcBef>
                <a:spcPts val="0"/>
              </a:spcBef>
              <a:defRPr sz="2688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机器人继续执行</a:t>
            </a:r>
            <a:r>
              <a:t>Move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动作，新的信念状态</a:t>
            </a:r>
            <a:r>
              <a:t>b</a:t>
            </a:r>
            <a:r>
              <a:rPr baseline="-25791"/>
              <a:t>a</a:t>
            </a:r>
            <a:r>
              <a:t>=Predict(b</a:t>
            </a:r>
            <a:r>
              <a:rPr baseline="-25791"/>
              <a:t>0</a:t>
            </a:r>
            <a:r>
              <a:t>,Move)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，当接受到感知信息</a:t>
            </a:r>
            <a:r>
              <a:t>SN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后，利用</a:t>
            </a:r>
            <a:r>
              <a:t>Updata(b</a:t>
            </a:r>
            <a:r>
              <a:rPr baseline="-25791"/>
              <a:t>a</a:t>
            </a:r>
            <a:r>
              <a:t>,SN)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更新信念状态，找到唯一位置如图</a:t>
            </a:r>
            <a:r>
              <a:t>4.18(b)</a:t>
            </a:r>
          </a:p>
        </p:txBody>
      </p:sp>
      <p:sp>
        <p:nvSpPr>
          <p:cNvPr id="353" name="Shape 353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在线搜索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离线</a:t>
            </a:r>
            <a:r>
              <a:t>/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脱机搜索（</a:t>
            </a:r>
            <a:r>
              <a:t>offline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先计算</a:t>
            </a:r>
            <a:r>
              <a:t>+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后行动</a:t>
            </a:r>
          </a:p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在线</a:t>
            </a:r>
            <a:r>
              <a:t>/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联机搜索（</a:t>
            </a:r>
            <a:r>
              <a:t>online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计算和行动交替执行</a:t>
            </a:r>
          </a:p>
          <a:p>
            <a:pPr marL="280736" indent="-280736">
              <a:spcBef>
                <a:spcPts val="0"/>
              </a:spcBef>
              <a:buFontTx/>
              <a:buChar char="•"/>
              <a:defRPr sz="2400">
                <a:latin typeface="宋体"/>
                <a:ea typeface="宋体"/>
                <a:cs typeface="宋体"/>
                <a:sym typeface="宋体"/>
              </a:defRPr>
            </a:pPr>
            <a:r>
              <a:t>例子：</a:t>
            </a:r>
          </a:p>
          <a:p>
            <a:pPr marL="882315" lvl="1" indent="-374315">
              <a:spcBef>
                <a:spcPts val="0"/>
              </a:spcBef>
              <a:buFontTx/>
              <a:buAutoNum type="arabicPeriod"/>
              <a:defRPr sz="2400">
                <a:latin typeface="宋体"/>
                <a:ea typeface="宋体"/>
                <a:cs typeface="宋体"/>
                <a:sym typeface="宋体"/>
              </a:defRPr>
            </a:pPr>
            <a:r>
              <a:t>利用机器人探查新的大楼，绘制地图</a:t>
            </a:r>
          </a:p>
          <a:p>
            <a:pPr marL="882315" lvl="1" indent="-374315">
              <a:spcBef>
                <a:spcPts val="0"/>
              </a:spcBef>
              <a:buFontTx/>
              <a:buAutoNum type="arabicPeriod"/>
              <a:defRPr sz="2400">
                <a:latin typeface="宋体"/>
                <a:ea typeface="宋体"/>
                <a:cs typeface="宋体"/>
                <a:sym typeface="宋体"/>
              </a:defRPr>
            </a:pPr>
            <a:r>
              <a:t>新生儿对环境的逐步认识</a:t>
            </a:r>
          </a:p>
        </p:txBody>
      </p:sp>
      <p:sp>
        <p:nvSpPr>
          <p:cNvPr id="357" name="Shape 357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在线搜索</a:t>
            </a:r>
          </a:p>
        </p:txBody>
      </p:sp>
      <p:sp>
        <p:nvSpPr>
          <p:cNvPr id="360" name="Shape 360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4.1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在线搜索问题</a:t>
            </a:r>
          </a:p>
          <a:p>
            <a:pPr marL="0" indent="0">
              <a:buSzTx/>
              <a:buNone/>
            </a:pPr>
            <a:r>
              <a:t>4.2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在线搜索</a:t>
            </a:r>
          </a:p>
          <a:p>
            <a:pPr marL="0" indent="0">
              <a:buSzTx/>
              <a:buNone/>
            </a:pPr>
            <a:r>
              <a:t>4.3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在线局部搜索</a:t>
            </a:r>
          </a:p>
        </p:txBody>
      </p:sp>
      <p:sp>
        <p:nvSpPr>
          <p:cNvPr id="361" name="Shape 361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在线搜索问题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32613" indent="-332613" defTabSz="886968">
              <a:buChar char="•"/>
              <a:defRPr sz="3104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在线搜索问题</a:t>
            </a:r>
          </a:p>
          <a:p>
            <a:pPr marL="720661" lvl="1" indent="-277177" defTabSz="886968">
              <a:spcBef>
                <a:spcPts val="0"/>
              </a:spcBef>
              <a:defRPr sz="2716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环境是完全可观察的、确定的</a:t>
            </a:r>
          </a:p>
          <a:p>
            <a:pPr marL="720661" lvl="1" indent="-277177" defTabSz="886968">
              <a:spcBef>
                <a:spcPts val="0"/>
              </a:spcBef>
              <a:defRPr sz="2716"/>
            </a:pP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只知道：</a:t>
            </a:r>
          </a:p>
          <a:p>
            <a:pPr marL="1108710" lvl="2" indent="-221742" defTabSz="886968">
              <a:spcBef>
                <a:spcPts val="0"/>
              </a:spcBef>
              <a:defRPr sz="2328"/>
            </a:pPr>
            <a:r>
              <a:t>Actions(s)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，状态</a:t>
            </a:r>
            <a:r>
              <a:t>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的可选动作集</a:t>
            </a:r>
          </a:p>
          <a:p>
            <a:pPr marL="1108710" lvl="2" indent="-221742" defTabSz="886968">
              <a:spcBef>
                <a:spcPts val="0"/>
              </a:spcBef>
              <a:defRPr sz="2328"/>
            </a:pPr>
            <a:r>
              <a:t>c(s,a,s’)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，单步耗散函数</a:t>
            </a:r>
          </a:p>
          <a:p>
            <a:pPr marL="1108710" lvl="2" indent="-221742" defTabSz="886968">
              <a:spcBef>
                <a:spcPts val="0"/>
              </a:spcBef>
              <a:defRPr sz="2328"/>
            </a:pPr>
            <a:r>
              <a:t>Goal-Test(s)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，目标测试函数</a:t>
            </a:r>
          </a:p>
          <a:p>
            <a:pPr marL="720661" lvl="1" indent="-277177" defTabSz="886968">
              <a:spcBef>
                <a:spcPts val="0"/>
              </a:spcBef>
              <a:defRPr sz="2716"/>
            </a:pP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不知道</a:t>
            </a:r>
            <a:r>
              <a:t>Result(s,a)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，状态</a:t>
            </a:r>
            <a:r>
              <a:t>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执行动作</a:t>
            </a:r>
            <a:r>
              <a:t>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的效果</a:t>
            </a:r>
          </a:p>
          <a:p>
            <a:pPr marL="720661" lvl="1" indent="-277177" defTabSz="886968">
              <a:spcBef>
                <a:spcPts val="0"/>
              </a:spcBef>
              <a:defRPr sz="2716"/>
            </a:pP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可能有一个可采纳的启发式函数</a:t>
            </a:r>
            <a:r>
              <a:t>h(s)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，估计当前状态到目标状态的距离</a:t>
            </a:r>
          </a:p>
        </p:txBody>
      </p:sp>
      <p:sp>
        <p:nvSpPr>
          <p:cNvPr id="365" name="Shape 365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在线搜索问题</a:t>
            </a:r>
          </a:p>
        </p:txBody>
      </p:sp>
      <p:sp>
        <p:nvSpPr>
          <p:cNvPr id="368" name="Shape 368"/>
          <p:cNvSpPr>
            <a:spLocks noGrp="1"/>
          </p:cNvSpPr>
          <p:nvPr>
            <p:ph type="body" idx="4294967295"/>
          </p:nvPr>
        </p:nvSpPr>
        <p:spPr>
          <a:xfrm>
            <a:off x="457200" y="1284446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迷宫问题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不知道从状态</a:t>
            </a:r>
            <a:r>
              <a:t>(1,1)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执行</a:t>
            </a:r>
            <a:r>
              <a:t>Up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动作可以到达状态</a:t>
            </a:r>
            <a:r>
              <a:t>(1,2)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，或者再执行动作</a:t>
            </a:r>
            <a:r>
              <a:t>Down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可以回到状态</a:t>
            </a:r>
            <a:r>
              <a:t>(1,1)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可能知道目标状态</a:t>
            </a:r>
            <a:r>
              <a:t>(3,3)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，启发式函数可以使用</a:t>
            </a:r>
            <a:r>
              <a:t>Manhattan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距离</a:t>
            </a:r>
          </a:p>
        </p:txBody>
      </p:sp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370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7" y="3960812"/>
            <a:ext cx="3438526" cy="2770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局部搜索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4294967295"/>
          </p:nvPr>
        </p:nvSpPr>
        <p:spPr>
          <a:xfrm>
            <a:off x="431006" y="1166018"/>
            <a:ext cx="8229601" cy="4525964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一维的状态空间地形图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5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" y="1981932"/>
            <a:ext cx="9164639" cy="432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在线搜索问题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竞争比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的目标是用最小代价到达目标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竞争比</a:t>
            </a:r>
            <a:r>
              <a:t>=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实际代价</a:t>
            </a:r>
            <a:r>
              <a:t>/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最小代价，越小越好</a:t>
            </a:r>
          </a:p>
          <a:p>
            <a:pPr marL="742950" lvl="1" indent="-285750">
              <a:spcBef>
                <a:spcPts val="0"/>
              </a:spcBef>
              <a:defRPr sz="2800"/>
            </a:pPr>
            <a:endParaRPr>
              <a:latin typeface="宋体"/>
              <a:ea typeface="宋体"/>
              <a:cs typeface="宋体"/>
              <a:sym typeface="宋体"/>
            </a:endParaRP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某些情况下最好的竞争比是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∞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，因为没有算法能够在所有的状态空间中避免进入“死胡同”</a:t>
            </a:r>
          </a:p>
        </p:txBody>
      </p:sp>
      <p:sp>
        <p:nvSpPr>
          <p:cNvPr id="374" name="Shape 374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在线搜索问题</a:t>
            </a:r>
          </a:p>
        </p:txBody>
      </p:sp>
      <p:sp>
        <p:nvSpPr>
          <p:cNvPr id="377" name="Shape 377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378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7" y="1341437"/>
            <a:ext cx="8107363" cy="519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在线搜索</a:t>
            </a:r>
          </a:p>
        </p:txBody>
      </p:sp>
      <p:sp>
        <p:nvSpPr>
          <p:cNvPr id="381" name="Shape 381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382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8" y="1268412"/>
            <a:ext cx="9144001" cy="5246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4.3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在线局部搜索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  <a:defRPr>
                <a:latin typeface="宋体"/>
                <a:ea typeface="宋体"/>
                <a:cs typeface="宋体"/>
                <a:sym typeface="宋体"/>
              </a:defRPr>
            </a:pPr>
            <a:r>
              <a:t>考虑爬山法：已经是在线搜索。可以改进：</a:t>
            </a:r>
          </a:p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增加存储的爬山法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存储每个扩展状态</a:t>
            </a:r>
            <a:r>
              <a:t>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到达目标状态的代价的当前最佳估计</a:t>
            </a:r>
            <a:r>
              <a:t>H(s)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t>H(s)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的初始值为</a:t>
            </a:r>
            <a:r>
              <a:t>h(s)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随时根据</a:t>
            </a: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的经验更新</a:t>
            </a:r>
            <a:r>
              <a:t>H(s)</a:t>
            </a:r>
          </a:p>
        </p:txBody>
      </p:sp>
      <p:sp>
        <p:nvSpPr>
          <p:cNvPr id="388" name="Shape 388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4.3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在线局部搜索</a:t>
            </a:r>
          </a:p>
        </p:txBody>
      </p:sp>
      <p:sp>
        <p:nvSpPr>
          <p:cNvPr id="391" name="Shape 391"/>
          <p:cNvSpPr>
            <a:spLocks noGrp="1"/>
          </p:cNvSpPr>
          <p:nvPr>
            <p:ph type="body" idx="4294967295"/>
          </p:nvPr>
        </p:nvSpPr>
        <p:spPr>
          <a:xfrm>
            <a:off x="457200" y="976745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. LRTA*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</a:t>
            </a:r>
            <a:r>
              <a:t>5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次迭代，平滑局部极小值</a:t>
            </a:r>
          </a:p>
        </p:txBody>
      </p:sp>
      <p:sp>
        <p:nvSpPr>
          <p:cNvPr id="392" name="Shape 392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54</a:t>
            </a:fld>
            <a:endParaRPr/>
          </a:p>
        </p:txBody>
      </p:sp>
      <p:pic>
        <p:nvPicPr>
          <p:cNvPr id="393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3" y="1607704"/>
            <a:ext cx="9144001" cy="4567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4.3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在线局部搜索</a:t>
            </a:r>
          </a:p>
        </p:txBody>
      </p:sp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399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271587"/>
            <a:ext cx="9144000" cy="5227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4.3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在线局部搜索</a:t>
            </a:r>
          </a:p>
        </p:txBody>
      </p:sp>
      <p:sp>
        <p:nvSpPr>
          <p:cNvPr id="402" name="Shape 402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buChar char="•"/>
              <a:defRPr sz="3168"/>
            </a:pPr>
            <a:r>
              <a:t>LRTA*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（</a:t>
            </a:r>
            <a:r>
              <a:t>Learning Real-Time A*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在</a:t>
            </a:r>
            <a:r>
              <a:t>result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表构建了一个环境地图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更新刚刚离开的状态</a:t>
            </a:r>
            <a:r>
              <a:t>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的估计代价，根据当前的估计代价选择当前最佳动作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新状态的估计代价使用</a:t>
            </a:r>
            <a:r>
              <a:t>h(s)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，表示从未尝试的动作具有最小可能耗散，鼓励</a:t>
            </a:r>
            <a:r>
              <a:t>Agent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探索新的、可能更有希望的路径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完备性：无限状态空间，不完备</a:t>
            </a:r>
          </a:p>
          <a:p>
            <a:pPr marL="735520" lvl="1" indent="-282892" defTabSz="905255">
              <a:spcBef>
                <a:spcPts val="0"/>
              </a:spcBef>
              <a:defRPr sz="2772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时间复杂度：状态数为</a:t>
            </a:r>
            <a:r>
              <a:t>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的环境，最坏</a:t>
            </a:r>
            <a:r>
              <a:t>O(n</a:t>
            </a:r>
            <a:r>
              <a:rPr baseline="29979"/>
              <a:t>2</a:t>
            </a:r>
            <a:r>
              <a:t>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步</a:t>
            </a:r>
          </a:p>
        </p:txBody>
      </p:sp>
      <p:sp>
        <p:nvSpPr>
          <p:cNvPr id="403" name="Shape 403"/>
          <p:cNvSpPr>
            <a:spLocks noGrp="1"/>
          </p:cNvSpPr>
          <p:nvPr>
            <p:ph type="sldNum" sz="quarter" idx="2"/>
          </p:nvPr>
        </p:nvSpPr>
        <p:spPr>
          <a:xfrm>
            <a:off x="8106410" y="6258242"/>
            <a:ext cx="580391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局部搜索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状态空间地形图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地形的坐标：状态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地形的高程：目标函数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代价函数、惩罚函数：越小越好，求全局最小值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回报函数：越大越好，求全局最大值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局部搜索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1.1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爬山法</a:t>
            </a:r>
          </a:p>
          <a:p>
            <a:pPr marL="0" indent="0">
              <a:buSzTx/>
              <a:buNone/>
            </a:pPr>
            <a:r>
              <a:t>1.2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模拟退火搜索</a:t>
            </a:r>
          </a:p>
          <a:p>
            <a:pPr marL="0" indent="0">
              <a:buSzTx/>
              <a:buNone/>
            </a:pPr>
            <a:r>
              <a:t>1.3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局部束搜索</a:t>
            </a:r>
          </a:p>
          <a:p>
            <a:pPr marL="0" indent="0">
              <a:buSzTx/>
              <a:buNone/>
            </a:pPr>
            <a:r>
              <a:t>1.4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遗传算法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爬山法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4294967295"/>
          </p:nvPr>
        </p:nvSpPr>
        <p:spPr>
          <a:xfrm>
            <a:off x="420687" y="1166018"/>
            <a:ext cx="8229601" cy="4525964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 dirty="0" err="1">
                <a:latin typeface="+mn-lt"/>
                <a:ea typeface="宋体"/>
                <a:cs typeface="宋体"/>
                <a:sym typeface="宋体"/>
              </a:rPr>
              <a:t>爬山法（贪婪局部搜索</a:t>
            </a:r>
            <a:r>
              <a:rPr dirty="0">
                <a:latin typeface="+mn-lt"/>
                <a:ea typeface="宋体"/>
                <a:cs typeface="宋体"/>
                <a:sym typeface="宋体"/>
              </a:rPr>
              <a:t>）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+mn-lt"/>
                <a:ea typeface="宋体"/>
                <a:cs typeface="宋体"/>
                <a:sym typeface="宋体"/>
              </a:rPr>
              <a:t>求全局最大值</a:t>
            </a:r>
            <a:endParaRPr dirty="0">
              <a:latin typeface="+mn-lt"/>
              <a:ea typeface="宋体"/>
              <a:cs typeface="宋体"/>
              <a:sym typeface="宋体"/>
            </a:endParaRPr>
          </a:p>
          <a:p>
            <a:pPr marL="742950" lvl="1" indent="-285750">
              <a:spcBef>
                <a:spcPts val="0"/>
              </a:spcBef>
              <a:defRPr sz="2800"/>
            </a:pPr>
            <a:r>
              <a:rPr dirty="0" err="1">
                <a:latin typeface="+mn-lt"/>
                <a:ea typeface="宋体"/>
                <a:cs typeface="宋体"/>
                <a:sym typeface="宋体"/>
              </a:rPr>
              <a:t>不需要维护搜索树，当前结点只需记录当前状态</a:t>
            </a:r>
            <a:r>
              <a:rPr lang="en-US" dirty="0">
                <a:latin typeface="+mn-lt"/>
                <a:ea typeface="宋体"/>
                <a:cs typeface="宋体"/>
                <a:sym typeface="宋体"/>
              </a:rPr>
              <a:t>(STATE)</a:t>
            </a:r>
            <a:r>
              <a:rPr dirty="0" err="1">
                <a:latin typeface="+mn-lt"/>
                <a:ea typeface="宋体"/>
                <a:cs typeface="宋体"/>
                <a:sym typeface="宋体"/>
              </a:rPr>
              <a:t>和目标函数值</a:t>
            </a:r>
            <a:r>
              <a:rPr lang="en-US" dirty="0">
                <a:latin typeface="+mn-lt"/>
                <a:ea typeface="宋体"/>
                <a:cs typeface="宋体"/>
                <a:sym typeface="宋体"/>
              </a:rPr>
              <a:t>(VALUE)</a:t>
            </a:r>
            <a:endParaRPr dirty="0">
              <a:latin typeface="+mn-lt"/>
              <a:ea typeface="宋体"/>
              <a:cs typeface="宋体"/>
              <a:sym typeface="宋体"/>
            </a:endParaRPr>
          </a:p>
          <a:p>
            <a:pPr marL="742950" lvl="1" indent="-285750">
              <a:spcBef>
                <a:spcPts val="0"/>
              </a:spcBef>
              <a:defRPr sz="2800">
                <a:latin typeface="宋体"/>
                <a:ea typeface="宋体"/>
                <a:cs typeface="宋体"/>
                <a:sym typeface="宋体"/>
              </a:defRPr>
            </a:pPr>
            <a:r>
              <a:rPr dirty="0" err="1">
                <a:latin typeface="+mn-lt"/>
              </a:rPr>
              <a:t>类似健忘的人在大雾中试图登顶珠穆朗玛峰</a:t>
            </a:r>
            <a:endParaRPr dirty="0">
              <a:latin typeface="+mn-lt"/>
            </a:endParaRP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68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3797300"/>
            <a:ext cx="9172575" cy="292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561976"/>
          </a:xfrm>
          <a:prstGeom prst="rect">
            <a:avLst/>
          </a:prstGeom>
        </p:spPr>
        <p:txBody>
          <a:bodyPr/>
          <a:lstStyle/>
          <a:p>
            <a:pPr algn="r" defTabSz="557784">
              <a:defRPr sz="2684"/>
            </a:pPr>
            <a:r>
              <a:t>1.1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爬山法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•"/>
            </a:pPr>
            <a:r>
              <a:rPr>
                <a:latin typeface="宋体"/>
                <a:ea typeface="宋体"/>
                <a:cs typeface="宋体"/>
                <a:sym typeface="宋体"/>
              </a:rPr>
              <a:t>例</a:t>
            </a:r>
            <a:r>
              <a:t>3.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八皇后问题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状态：棋盘上的一个格局，表示棋盘上放置了</a:t>
            </a:r>
            <a:r>
              <a:t>8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个皇后，且每列仅</a:t>
            </a:r>
            <a:r>
              <a:t>1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个皇后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动作：某个皇后移动到该列的其它</a:t>
            </a:r>
            <a:r>
              <a:t>7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个位置之一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每个状态有</a:t>
            </a:r>
            <a:r>
              <a:t>8*7=56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个邻近状态</a:t>
            </a:r>
          </a:p>
          <a:p>
            <a:pPr marL="742950" lvl="1" indent="-285750">
              <a:spcBef>
                <a:spcPts val="0"/>
              </a:spcBef>
              <a:defRPr sz="28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启发式函数</a:t>
            </a:r>
            <a:r>
              <a:t>h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：互相攻击的皇后对数</a:t>
            </a:r>
          </a:p>
          <a:p>
            <a:pPr marL="1143000" lvl="2" indent="-228600">
              <a:spcBef>
                <a:spcPts val="0"/>
              </a:spcBef>
              <a:defRPr sz="24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求全局最小值，</a:t>
            </a:r>
            <a:r>
              <a:t>0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表示没有互相攻击的皇后，找到解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8344535" y="6258242"/>
            <a:ext cx="342266" cy="561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spcBef>
                <a:spcPts val="700"/>
              </a:spcBef>
              <a:defRPr sz="3200" b="1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自定义设计方案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自定义设计方案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1633</Words>
  <Application>Microsoft Macintosh PowerPoint</Application>
  <PresentationFormat>全屏显示(4:3)</PresentationFormat>
  <Paragraphs>380</Paragraphs>
  <Slides>56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5" baseType="lpstr">
      <vt:lpstr>黑体</vt:lpstr>
      <vt:lpstr>宋体</vt:lpstr>
      <vt:lpstr>PingFang SC</vt:lpstr>
      <vt:lpstr>Arial</vt:lpstr>
      <vt:lpstr>Calibri</vt:lpstr>
      <vt:lpstr>Helvetica</vt:lpstr>
      <vt:lpstr>Symbol</vt:lpstr>
      <vt:lpstr>Verdana</vt:lpstr>
      <vt:lpstr>自定义设计方案</vt:lpstr>
      <vt:lpstr>PowerPoint 演示文稿</vt:lpstr>
      <vt:lpstr>目录</vt:lpstr>
      <vt:lpstr>1. 局部搜索</vt:lpstr>
      <vt:lpstr>1. 局部搜索</vt:lpstr>
      <vt:lpstr>1. 局部搜索</vt:lpstr>
      <vt:lpstr>1. 局部搜索</vt:lpstr>
      <vt:lpstr>1. 局部搜索</vt:lpstr>
      <vt:lpstr>1.1 爬山法</vt:lpstr>
      <vt:lpstr>1.1 爬山法</vt:lpstr>
      <vt:lpstr>1.1 爬山法</vt:lpstr>
      <vt:lpstr>1.1 爬山法</vt:lpstr>
      <vt:lpstr>1.1 爬山法</vt:lpstr>
      <vt:lpstr>1.1 爬山法</vt:lpstr>
      <vt:lpstr>1.1 爬山法</vt:lpstr>
      <vt:lpstr>1.1 爬山法</vt:lpstr>
      <vt:lpstr>1.2 模拟退火搜索</vt:lpstr>
      <vt:lpstr>1.2 模拟退火搜索</vt:lpstr>
      <vt:lpstr>1.2 模拟退火搜索</vt:lpstr>
      <vt:lpstr>1.3 局部束搜索</vt:lpstr>
      <vt:lpstr>1.4 遗传算法</vt:lpstr>
      <vt:lpstr>1.4 遗传算法</vt:lpstr>
      <vt:lpstr>1.4 遗传算法</vt:lpstr>
      <vt:lpstr>1.4 遗传算法</vt:lpstr>
      <vt:lpstr>部分可观察  vs 不确定</vt:lpstr>
      <vt:lpstr>2. 带有不确定动作的搜索</vt:lpstr>
      <vt:lpstr>2. 带有不确定动作的搜索</vt:lpstr>
      <vt:lpstr>2. 带有不确定动作的搜索</vt:lpstr>
      <vt:lpstr>2. 带有不确定动作的搜索</vt:lpstr>
      <vt:lpstr>2. 带有不确定动作的搜索</vt:lpstr>
      <vt:lpstr>2. 带有不确定动作的搜索</vt:lpstr>
      <vt:lpstr>2. 带有不确定动作的搜索</vt:lpstr>
      <vt:lpstr>2. 带有不确定动作的搜索</vt:lpstr>
      <vt:lpstr>3. 部分可观察的搜索</vt:lpstr>
      <vt:lpstr>3.1 无观察的搜索</vt:lpstr>
      <vt:lpstr>3.1 无观察的搜索</vt:lpstr>
      <vt:lpstr>3.1 无观察的搜索</vt:lpstr>
      <vt:lpstr>3.1 无观察的搜索</vt:lpstr>
      <vt:lpstr>3.1 无观察的搜索</vt:lpstr>
      <vt:lpstr>3.2 部分可观察的搜索</vt:lpstr>
      <vt:lpstr>PowerPoint 演示文稿</vt:lpstr>
      <vt:lpstr>3.2 部分可观察的搜索</vt:lpstr>
      <vt:lpstr>3.2 部分可观察的搜索</vt:lpstr>
      <vt:lpstr>3.2 部分可观察的搜索</vt:lpstr>
      <vt:lpstr>3.3 部分可观察的搜索</vt:lpstr>
      <vt:lpstr>3.3 部分可观察的搜索</vt:lpstr>
      <vt:lpstr>4. 在线搜索</vt:lpstr>
      <vt:lpstr>4. 在线搜索</vt:lpstr>
      <vt:lpstr>4.1 在线搜索问题</vt:lpstr>
      <vt:lpstr>4.1 在线搜索问题</vt:lpstr>
      <vt:lpstr>4. 在线搜索问题</vt:lpstr>
      <vt:lpstr>4.1 在线搜索问题</vt:lpstr>
      <vt:lpstr>4.2 在线搜索</vt:lpstr>
      <vt:lpstr>4.3 在线局部搜索</vt:lpstr>
      <vt:lpstr>4.3 在线局部搜索</vt:lpstr>
      <vt:lpstr>4.3 在线局部搜索</vt:lpstr>
      <vt:lpstr>4.3 在线局部搜索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11</cp:revision>
  <dcterms:modified xsi:type="dcterms:W3CDTF">2023-10-08T13:58:46Z</dcterms:modified>
</cp:coreProperties>
</file>